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6" r:id="rId3"/>
    <p:sldId id="261" r:id="rId4"/>
    <p:sldId id="262" r:id="rId5"/>
    <p:sldId id="258" r:id="rId6"/>
    <p:sldId id="259" r:id="rId7"/>
    <p:sldId id="260" r:id="rId8"/>
    <p:sldId id="268" r:id="rId9"/>
    <p:sldId id="263" r:id="rId10"/>
    <p:sldId id="266" r:id="rId11"/>
    <p:sldId id="267" r:id="rId1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Zadana sekcija" id="{6CB3B5C8-367F-4316-BF3A-0C497BB4AC93}">
          <p14:sldIdLst>
            <p14:sldId id="257"/>
            <p14:sldId id="256"/>
            <p14:sldId id="261"/>
            <p14:sldId id="262"/>
            <p14:sldId id="258"/>
            <p14:sldId id="259"/>
            <p14:sldId id="260"/>
            <p14:sldId id="268"/>
            <p14:sldId id="263"/>
            <p14:sldId id="266"/>
            <p14:sldId id="267"/>
          </p14:sldIdLst>
        </p14:section>
        <p14:section name="Sekcija bez naslova" id="{E12A0C50-55FC-46D9-ADAE-A46926CF78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3F6358-CE49-4480-A2D9-59E44CD04DBF}" type="datetimeFigureOut">
              <a:rPr lang="hr-HR" smtClean="0"/>
              <a:t>26.2.2026.</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66BE7-F049-4372-95BD-CD709A1B851E}" type="slidenum">
              <a:rPr lang="hr-HR" smtClean="0"/>
              <a:t>‹#›</a:t>
            </a:fld>
            <a:endParaRPr lang="hr-HR"/>
          </a:p>
        </p:txBody>
      </p:sp>
    </p:spTree>
    <p:extLst>
      <p:ext uri="{BB962C8B-B14F-4D97-AF65-F5344CB8AC3E}">
        <p14:creationId xmlns:p14="http://schemas.microsoft.com/office/powerpoint/2010/main" val="3390383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D5C90-54FE-466C-AD6F-882741C7FC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C481992F-1775-41B1-8DD3-E980176257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D409F38D-8191-4076-9188-26289DA60F92}"/>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5B03D619-F80F-4EA0-AD2A-10FF86B1E005}"/>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CC4BC402-A40F-4AE8-A4D8-0A20722BC5E5}"/>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2632623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73090-A2B5-43D9-8BF3-88A4C52D2A32}"/>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19234313-8B27-4E5D-97ED-52426B998E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6A9E0E21-8967-4C14-8DF8-983C14AA6B98}"/>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87ED4191-ECB2-4A05-A9E2-64740D8A530C}"/>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8E7AFD1A-D25B-4AED-872D-520AA558EA56}"/>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64035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263C5-DC34-4578-8E55-0FE0933867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735C6821-B349-4A7D-9530-7247152D60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474E4AD8-0ECB-4D2B-9802-12B1AF7BEECC}"/>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8FFE69BC-ED78-4258-A83D-EBA7B25CD756}"/>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83EA5A80-3EC4-4433-858A-CDD7AC54F247}"/>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1437864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3A21-2D0B-43AA-8865-2C73BF3369A2}"/>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E742790B-033A-47E2-8CE0-63898FE77C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0FB75EE-1014-47D4-BE04-182468AB7153}"/>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B70F1C8D-0D00-495B-937A-80B45BC7FD4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8EFD105D-2ECB-4425-9192-273A4D4749E0}"/>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49937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4B7D4-4517-40A5-A25D-3EA5F9935C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3C924290-1CE4-495E-BB52-63D6BA1281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56F4CD-7C4D-4601-B5E1-217D40ACDA35}"/>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2DFF7C91-7C68-437E-9C7E-FFCFC72493A2}"/>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40F82C06-4F4E-496E-ADD4-2D2F5D967227}"/>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389168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A1B1-E952-4157-9FED-1FCBF050C283}"/>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394ADF94-C565-4335-B207-5743CC29F2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FD971A2E-7954-48BD-A182-D0D68ECA82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107B0C2D-D2B8-4FB5-9532-73A52B27AE19}"/>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6" name="Footer Placeholder 5">
            <a:extLst>
              <a:ext uri="{FF2B5EF4-FFF2-40B4-BE49-F238E27FC236}">
                <a16:creationId xmlns:a16="http://schemas.microsoft.com/office/drawing/2014/main" id="{2E38618C-68F3-4EA3-A75D-FC5639D6CE8E}"/>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C75B725A-5926-4B33-A2AC-AC8E9A6097FB}"/>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1678142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5B66-C8C9-43A3-B7E5-FABC61C84A59}"/>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39F2A146-C6B3-4037-835C-C782631AB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EA8D2-4437-4916-8365-41AF77145A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475D4A12-096F-42E1-93F1-729EF6359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EA31DE-5E49-4329-8F63-9FF65F8BBF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97E459E2-FED3-4095-8C3D-3AEA211811A9}"/>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8" name="Footer Placeholder 7">
            <a:extLst>
              <a:ext uri="{FF2B5EF4-FFF2-40B4-BE49-F238E27FC236}">
                <a16:creationId xmlns:a16="http://schemas.microsoft.com/office/drawing/2014/main" id="{209831F1-BDD9-4D35-BA2B-6FF4A0182571}"/>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94837421-EA94-4CFB-AA37-0B786FA332B2}"/>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316065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922D9-9533-4D9A-8D88-1052A00A3E66}"/>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54F45B8E-0E81-48FD-80E1-79D088BA5A99}"/>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4" name="Footer Placeholder 3">
            <a:extLst>
              <a:ext uri="{FF2B5EF4-FFF2-40B4-BE49-F238E27FC236}">
                <a16:creationId xmlns:a16="http://schemas.microsoft.com/office/drawing/2014/main" id="{4083B63C-7B3E-4154-BFD2-F78330D015CA}"/>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6EDFA355-FFE9-4E0B-A292-7641FBEA989B}"/>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2857784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F870B-324A-4473-8A16-4D91ABCD3645}"/>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3" name="Footer Placeholder 2">
            <a:extLst>
              <a:ext uri="{FF2B5EF4-FFF2-40B4-BE49-F238E27FC236}">
                <a16:creationId xmlns:a16="http://schemas.microsoft.com/office/drawing/2014/main" id="{8CDE88C4-C267-4AB6-8F6C-24C3F0D147A0}"/>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C4F6ABDD-1DD7-42C1-8689-C14FF062921F}"/>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959069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2DF91-DC91-47C7-9E46-B9B6DF73A6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4DEFB72E-7360-4B0D-AC71-66961F43E0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D61707D9-9013-48E9-82C0-7D490A670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87D510-08A0-4C98-B7BB-75CE802BBC4B}"/>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6" name="Footer Placeholder 5">
            <a:extLst>
              <a:ext uri="{FF2B5EF4-FFF2-40B4-BE49-F238E27FC236}">
                <a16:creationId xmlns:a16="http://schemas.microsoft.com/office/drawing/2014/main" id="{485325BC-A298-4E71-9A33-21AD5DF77EBB}"/>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02F28786-2F33-4BBC-8203-C4B3A4F4DA90}"/>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117059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4B8AE-33DD-486B-AFCD-012AC5C429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BEECF741-7716-43F7-8F7F-AF4A80A7A4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F26B6F92-6857-4CC1-AE7D-9767A15088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765047-3609-48B8-AD9C-89C093903956}"/>
              </a:ext>
            </a:extLst>
          </p:cNvPr>
          <p:cNvSpPr>
            <a:spLocks noGrp="1"/>
          </p:cNvSpPr>
          <p:nvPr>
            <p:ph type="dt" sz="half" idx="10"/>
          </p:nvPr>
        </p:nvSpPr>
        <p:spPr/>
        <p:txBody>
          <a:bodyPr/>
          <a:lstStyle/>
          <a:p>
            <a:fld id="{F308A1CC-1B21-4F36-957F-851E9D6B8368}" type="datetimeFigureOut">
              <a:rPr lang="hr-HR" smtClean="0"/>
              <a:t>26.2.2026.</a:t>
            </a:fld>
            <a:endParaRPr lang="hr-HR"/>
          </a:p>
        </p:txBody>
      </p:sp>
      <p:sp>
        <p:nvSpPr>
          <p:cNvPr id="6" name="Footer Placeholder 5">
            <a:extLst>
              <a:ext uri="{FF2B5EF4-FFF2-40B4-BE49-F238E27FC236}">
                <a16:creationId xmlns:a16="http://schemas.microsoft.com/office/drawing/2014/main" id="{8CD5754D-8943-40F8-8055-AEEB2C9C1114}"/>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3443223C-AC1E-448E-866E-4F13097C49AA}"/>
              </a:ext>
            </a:extLst>
          </p:cNvPr>
          <p:cNvSpPr>
            <a:spLocks noGrp="1"/>
          </p:cNvSpPr>
          <p:nvPr>
            <p:ph type="sldNum" sz="quarter" idx="12"/>
          </p:nvPr>
        </p:nvSpPr>
        <p:spPr/>
        <p:txBody>
          <a:bodyPr/>
          <a:lstStyle/>
          <a:p>
            <a:fld id="{563F5308-CA1E-4F9B-9B9F-07F71CBD2B64}" type="slidenum">
              <a:rPr lang="hr-HR" smtClean="0"/>
              <a:t>‹#›</a:t>
            </a:fld>
            <a:endParaRPr lang="hr-HR"/>
          </a:p>
        </p:txBody>
      </p:sp>
    </p:spTree>
    <p:extLst>
      <p:ext uri="{BB962C8B-B14F-4D97-AF65-F5344CB8AC3E}">
        <p14:creationId xmlns:p14="http://schemas.microsoft.com/office/powerpoint/2010/main" val="3113770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146D8-2925-49A8-B6EB-D35AD6517B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B905457F-96CE-4E8C-8E85-8312991D58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6CF694BC-E9D4-497B-AF4C-DBB9DBDEA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08A1CC-1B21-4F36-957F-851E9D6B8368}" type="datetimeFigureOut">
              <a:rPr lang="hr-HR" smtClean="0"/>
              <a:t>26.2.2026.</a:t>
            </a:fld>
            <a:endParaRPr lang="hr-HR"/>
          </a:p>
        </p:txBody>
      </p:sp>
      <p:sp>
        <p:nvSpPr>
          <p:cNvPr id="5" name="Footer Placeholder 4">
            <a:extLst>
              <a:ext uri="{FF2B5EF4-FFF2-40B4-BE49-F238E27FC236}">
                <a16:creationId xmlns:a16="http://schemas.microsoft.com/office/drawing/2014/main" id="{D7A6CAF4-8F23-4AAF-AA10-DF57915CF0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a:extLst>
              <a:ext uri="{FF2B5EF4-FFF2-40B4-BE49-F238E27FC236}">
                <a16:creationId xmlns:a16="http://schemas.microsoft.com/office/drawing/2014/main" id="{4F8FEF0A-AF0F-493A-AE60-358231CAB4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3F5308-CA1E-4F9B-9B9F-07F71CBD2B64}" type="slidenum">
              <a:rPr lang="hr-HR" smtClean="0"/>
              <a:t>‹#›</a:t>
            </a:fld>
            <a:endParaRPr lang="hr-HR"/>
          </a:p>
        </p:txBody>
      </p:sp>
    </p:spTree>
    <p:extLst>
      <p:ext uri="{BB962C8B-B14F-4D97-AF65-F5344CB8AC3E}">
        <p14:creationId xmlns:p14="http://schemas.microsoft.com/office/powerpoint/2010/main" val="2464082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blog.dnevnik.hr/uciteljicarosana/2020/04/index.html" TargetMode="External"/><Relationship Id="rId2" Type="http://schemas.openxmlformats.org/officeDocument/2006/relationships/image" Target="../media/image18.jpg"/><Relationship Id="rId1" Type="http://schemas.openxmlformats.org/officeDocument/2006/relationships/slideLayout" Target="../slideLayouts/slideLayout9.xml"/><Relationship Id="rId5" Type="http://schemas.openxmlformats.org/officeDocument/2006/relationships/image" Target="../media/image19.jpeg"/><Relationship Id="rId4" Type="http://schemas.openxmlformats.org/officeDocument/2006/relationships/hyperlink" Target="mailto:skpu@unipu.hr"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bukinet-svkpu.primo.exlibrisgroup.com/discovery/search?vid=385BUKINET_PUSJDK:PUSJDO_VU1" TargetMode="External"/><Relationship Id="rId3" Type="http://schemas.openxmlformats.org/officeDocument/2006/relationships/hyperlink" Target="https://skpu.unipu.hr/skpu/pretrazivanje" TargetMode="External"/><Relationship Id="rId7" Type="http://schemas.openxmlformats.org/officeDocument/2006/relationships/hyperlink" Target="https://bukinet-svkpu.primo.exlibrisgroup.com/discovery/search?vid=385BUKINET_PUSJDK:PUSJDE_VU1"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bukinet-svkpu.primo.exlibrisgroup.com/discovery/search?vid=385BUKINET_PUSJDK:PUSJDM_VU1" TargetMode="External"/><Relationship Id="rId5" Type="http://schemas.openxmlformats.org/officeDocument/2006/relationships/hyperlink" Target="https://bukinet-svkpu.primo.exlibrisgroup.com/discovery/search?vid=385BUKINET_PUSJDK:VU1" TargetMode="External"/><Relationship Id="rId4" Type="http://schemas.openxmlformats.org/officeDocument/2006/relationships/hyperlink" Target="https://bukinet-svkpu.primo.exlibrisgroup.com/discovery/search?vid=385BUKINET_PUSJDK:PUSJDK_VU1" TargetMode="Externa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6C99E-FE5E-4C12-A403-32DBE4ECE500}"/>
              </a:ext>
            </a:extLst>
          </p:cNvPr>
          <p:cNvSpPr>
            <a:spLocks noGrp="1"/>
          </p:cNvSpPr>
          <p:nvPr>
            <p:ph type="title"/>
          </p:nvPr>
        </p:nvSpPr>
        <p:spPr>
          <a:xfrm>
            <a:off x="0" y="0"/>
            <a:ext cx="12260424" cy="2080728"/>
          </a:xfrm>
        </p:spPr>
        <p:style>
          <a:lnRef idx="1">
            <a:schemeClr val="dk1"/>
          </a:lnRef>
          <a:fillRef idx="2">
            <a:schemeClr val="dk1"/>
          </a:fillRef>
          <a:effectRef idx="1">
            <a:schemeClr val="dk1"/>
          </a:effectRef>
          <a:fontRef idx="minor">
            <a:schemeClr val="dk1"/>
          </a:fontRef>
        </p:style>
        <p:txBody>
          <a:bodyPr/>
          <a:lstStyle/>
          <a:p>
            <a:r>
              <a:rPr lang="hr-HR" dirty="0"/>
              <a:t>                                  </a:t>
            </a:r>
            <a:r>
              <a:rPr lang="hr-HR" sz="3600" dirty="0">
                <a:solidFill>
                  <a:srgbClr val="FFC000"/>
                </a:solidFill>
              </a:rPr>
              <a:t>Što sadržava naš novi online katalog</a:t>
            </a:r>
          </a:p>
        </p:txBody>
      </p:sp>
      <p:sp>
        <p:nvSpPr>
          <p:cNvPr id="3" name="Content Placeholder 2">
            <a:extLst>
              <a:ext uri="{FF2B5EF4-FFF2-40B4-BE49-F238E27FC236}">
                <a16:creationId xmlns:a16="http://schemas.microsoft.com/office/drawing/2014/main" id="{D6AB6DDB-59F4-4141-9DD1-A0C9699389ED}"/>
              </a:ext>
            </a:extLst>
          </p:cNvPr>
          <p:cNvSpPr>
            <a:spLocks noGrp="1"/>
          </p:cNvSpPr>
          <p:nvPr>
            <p:ph idx="1"/>
          </p:nvPr>
        </p:nvSpPr>
        <p:spPr>
          <a:xfrm>
            <a:off x="0" y="2080727"/>
            <a:ext cx="12260424" cy="4777273"/>
          </a:xfrm>
          <a:ln/>
        </p:spPr>
        <p:style>
          <a:lnRef idx="1">
            <a:schemeClr val="accent4"/>
          </a:lnRef>
          <a:fillRef idx="2">
            <a:schemeClr val="accent4"/>
          </a:fillRef>
          <a:effectRef idx="1">
            <a:schemeClr val="accent4"/>
          </a:effectRef>
          <a:fontRef idx="minor">
            <a:schemeClr val="dk1"/>
          </a:fontRef>
        </p:style>
        <p:txBody>
          <a:bodyPr/>
          <a:lstStyle/>
          <a:p>
            <a:r>
              <a:rPr lang="hr-HR" dirty="0"/>
              <a:t>Katalog SKPU i </a:t>
            </a:r>
            <a:r>
              <a:rPr lang="hr-HR" dirty="0" err="1"/>
              <a:t>discovery</a:t>
            </a:r>
            <a:r>
              <a:rPr lang="hr-HR" dirty="0"/>
              <a:t> servis </a:t>
            </a:r>
            <a:r>
              <a:rPr lang="hr-HR" dirty="0" err="1"/>
              <a:t>Primo</a:t>
            </a:r>
            <a:r>
              <a:rPr lang="hr-HR" dirty="0"/>
              <a:t> VE omogućuje objedinjeni pristup fizičkim, elektroničkim i digitalnim zbirkama građe, pristup svim naslovima koje knjižnica posjeduje kao i izvorima u otvorenom pristupu.</a:t>
            </a:r>
          </a:p>
          <a:p>
            <a:r>
              <a:rPr lang="hr-HR" dirty="0"/>
              <a:t>Katalog SKPU prikazuje prvenstveno građu koja je dostupna za posudbu, korištenje u čitaonicama ili je dostupna online. Moguće je pretraživati i naručivati građu, npr. </a:t>
            </a:r>
            <a:r>
              <a:rPr lang="hr-HR" dirty="0" err="1"/>
              <a:t>međuknjižničnom</a:t>
            </a:r>
            <a:r>
              <a:rPr lang="hr-HR" dirty="0"/>
              <a:t> posudbom iz drugih knjižnica iz zemlje ili svijeta. Isto tako, naš popis baza podataka pomoći će vam na vašem putu ako vaša pretraga zahtijeva specifične baze podataka usmjerene na određenu  akademsku disciplinu, sa specifičnim funkcijama pretraživanja i/ili sadržajem.</a:t>
            </a:r>
          </a:p>
          <a:p>
            <a:endParaRPr lang="hr-HR" dirty="0"/>
          </a:p>
        </p:txBody>
      </p:sp>
      <p:pic>
        <p:nvPicPr>
          <p:cNvPr id="5" name="Picture 4">
            <a:extLst>
              <a:ext uri="{FF2B5EF4-FFF2-40B4-BE49-F238E27FC236}">
                <a16:creationId xmlns:a16="http://schemas.microsoft.com/office/drawing/2014/main" id="{86D2DC80-8E96-4CC6-A11C-5A2C0EFF79C1}"/>
              </a:ext>
            </a:extLst>
          </p:cNvPr>
          <p:cNvPicPr>
            <a:picLocks noChangeAspect="1"/>
          </p:cNvPicPr>
          <p:nvPr/>
        </p:nvPicPr>
        <p:blipFill>
          <a:blip r:embed="rId2"/>
          <a:stretch>
            <a:fillRect/>
          </a:stretch>
        </p:blipFill>
        <p:spPr>
          <a:xfrm>
            <a:off x="74645" y="331240"/>
            <a:ext cx="4049486" cy="1166326"/>
          </a:xfrm>
          <a:prstGeom prst="rect">
            <a:avLst/>
          </a:prstGeom>
        </p:spPr>
      </p:pic>
      <p:pic>
        <p:nvPicPr>
          <p:cNvPr id="4" name="Picture 4">
            <a:extLst>
              <a:ext uri="{FF2B5EF4-FFF2-40B4-BE49-F238E27FC236}">
                <a16:creationId xmlns:a16="http://schemas.microsoft.com/office/drawing/2014/main" id="{8F17196F-5B2D-C1C0-E19C-3E9CED857A40}"/>
              </a:ext>
            </a:extLst>
          </p:cNvPr>
          <p:cNvPicPr>
            <a:picLocks noChangeAspect="1"/>
          </p:cNvPicPr>
          <p:nvPr/>
        </p:nvPicPr>
        <p:blipFill>
          <a:blip r:embed="rId2"/>
          <a:stretch>
            <a:fillRect/>
          </a:stretch>
        </p:blipFill>
        <p:spPr>
          <a:xfrm>
            <a:off x="-1" y="331240"/>
            <a:ext cx="4124131" cy="1166326"/>
          </a:xfrm>
          <a:prstGeom prst="rect">
            <a:avLst/>
          </a:prstGeom>
        </p:spPr>
      </p:pic>
    </p:spTree>
    <p:extLst>
      <p:ext uri="{BB962C8B-B14F-4D97-AF65-F5344CB8AC3E}">
        <p14:creationId xmlns:p14="http://schemas.microsoft.com/office/powerpoint/2010/main" val="2460044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AE64A-3302-EB00-F70D-3EA0727B0D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11B1F-E7F1-EC5A-41C4-E8D333EE37E7}"/>
              </a:ext>
            </a:extLst>
          </p:cNvPr>
          <p:cNvSpPr>
            <a:spLocks noGrp="1"/>
          </p:cNvSpPr>
          <p:nvPr>
            <p:ph type="title"/>
          </p:nvPr>
        </p:nvSpPr>
        <p:spPr>
          <a:xfrm>
            <a:off x="0" y="0"/>
            <a:ext cx="12192000" cy="693321"/>
          </a:xfrm>
        </p:spPr>
        <p:style>
          <a:lnRef idx="1">
            <a:schemeClr val="dk1"/>
          </a:lnRef>
          <a:fillRef idx="2">
            <a:schemeClr val="dk1"/>
          </a:fillRef>
          <a:effectRef idx="1">
            <a:schemeClr val="dk1"/>
          </a:effectRef>
          <a:fontRef idx="minor">
            <a:schemeClr val="dk1"/>
          </a:fontRef>
        </p:style>
        <p:txBody>
          <a:bodyPr>
            <a:normAutofit fontScale="90000"/>
          </a:bodyPr>
          <a:lstStyle/>
          <a:p>
            <a:pPr algn="just"/>
            <a:r>
              <a:rPr lang="hr-HR" dirty="0"/>
              <a:t>                         </a:t>
            </a:r>
            <a:r>
              <a:rPr lang="hr-HR" dirty="0">
                <a:solidFill>
                  <a:srgbClr val="FFC000"/>
                </a:solidFill>
              </a:rPr>
              <a:t>AI asistent za istraživanje</a:t>
            </a:r>
          </a:p>
        </p:txBody>
      </p:sp>
      <p:sp>
        <p:nvSpPr>
          <p:cNvPr id="9" name="TekstniOkvir 8">
            <a:extLst>
              <a:ext uri="{FF2B5EF4-FFF2-40B4-BE49-F238E27FC236}">
                <a16:creationId xmlns:a16="http://schemas.microsoft.com/office/drawing/2014/main" id="{CCD95CD8-B453-BF32-38E1-9DB80053C290}"/>
              </a:ext>
            </a:extLst>
          </p:cNvPr>
          <p:cNvSpPr txBox="1"/>
          <p:nvPr/>
        </p:nvSpPr>
        <p:spPr>
          <a:xfrm>
            <a:off x="0" y="4605557"/>
            <a:ext cx="5934269" cy="1200329"/>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dirty="0"/>
              <a:t>    AI asistent je praktična početna točka za istraživanje i postavljanje upita na bilo koju temu. Upiti se postavljaju na bilo kojem jeziku, te će automatski biti uključeni  sinonimi i srodni pojmovi</a:t>
            </a:r>
          </a:p>
        </p:txBody>
      </p:sp>
      <p:sp>
        <p:nvSpPr>
          <p:cNvPr id="10" name="TekstniOkvir 9">
            <a:extLst>
              <a:ext uri="{FF2B5EF4-FFF2-40B4-BE49-F238E27FC236}">
                <a16:creationId xmlns:a16="http://schemas.microsoft.com/office/drawing/2014/main" id="{D71E3F00-16D4-C2F2-E8F6-EBD709A295A2}"/>
              </a:ext>
            </a:extLst>
          </p:cNvPr>
          <p:cNvSpPr txBox="1"/>
          <p:nvPr/>
        </p:nvSpPr>
        <p:spPr>
          <a:xfrm>
            <a:off x="6419461" y="4678256"/>
            <a:ext cx="5402425" cy="64633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pPr algn="ctr"/>
            <a:r>
              <a:rPr lang="hr-HR" dirty="0"/>
              <a:t>AI asistent će rezultate pretraživanja rangirati po relevantnosti i ponudit će  5 najboljih  rezultata</a:t>
            </a:r>
          </a:p>
        </p:txBody>
      </p:sp>
      <p:pic>
        <p:nvPicPr>
          <p:cNvPr id="8" name="Content Placeholder 4">
            <a:extLst>
              <a:ext uri="{FF2B5EF4-FFF2-40B4-BE49-F238E27FC236}">
                <a16:creationId xmlns:a16="http://schemas.microsoft.com/office/drawing/2014/main" id="{430D9E28-5BFA-B471-899E-232997F1E8D5}"/>
              </a:ext>
            </a:extLst>
          </p:cNvPr>
          <p:cNvPicPr>
            <a:picLocks noGrp="1" noChangeAspect="1"/>
          </p:cNvPicPr>
          <p:nvPr>
            <p:ph idx="1"/>
          </p:nvPr>
        </p:nvPicPr>
        <p:blipFill>
          <a:blip r:embed="rId2"/>
          <a:stretch>
            <a:fillRect/>
          </a:stretch>
        </p:blipFill>
        <p:spPr>
          <a:xfrm>
            <a:off x="0" y="761593"/>
            <a:ext cx="12191999" cy="3013839"/>
          </a:xfrm>
          <a:prstGeom prst="rect">
            <a:avLst/>
          </a:prstGeom>
        </p:spPr>
      </p:pic>
    </p:spTree>
    <p:extLst>
      <p:ext uri="{BB962C8B-B14F-4D97-AF65-F5344CB8AC3E}">
        <p14:creationId xmlns:p14="http://schemas.microsoft.com/office/powerpoint/2010/main" val="51765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01ADE0-E829-1F84-54D8-6EBF4DA2DE63}"/>
              </a:ext>
            </a:extLst>
          </p:cNvPr>
          <p:cNvSpPr>
            <a:spLocks noGrp="1"/>
          </p:cNvSpPr>
          <p:nvPr>
            <p:ph type="title"/>
          </p:nvPr>
        </p:nvSpPr>
        <p:spPr>
          <a:xfrm>
            <a:off x="-1" y="-1"/>
            <a:ext cx="4674637" cy="851597"/>
          </a:xfrm>
        </p:spPr>
        <p:txBody>
          <a:bodyPr/>
          <a:lstStyle/>
          <a:p>
            <a:endParaRPr lang="hr-HR" dirty="0"/>
          </a:p>
        </p:txBody>
      </p:sp>
      <p:pic>
        <p:nvPicPr>
          <p:cNvPr id="6" name="Rezervirano mjesto slike 5" descr="Slika na kojoj se prikazuje vanjski, prozor, zgrada, nebo&#10;&#10;Sadržaj generiran uz AI možda nije točan.">
            <a:extLst>
              <a:ext uri="{FF2B5EF4-FFF2-40B4-BE49-F238E27FC236}">
                <a16:creationId xmlns:a16="http://schemas.microsoft.com/office/drawing/2014/main" id="{C7184791-5CAD-5441-FB13-E552904EA3B1}"/>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998" r="23998"/>
          <a:stretch>
            <a:fillRect/>
          </a:stretch>
        </p:blipFill>
        <p:spPr>
          <a:xfrm>
            <a:off x="4772024" y="-1"/>
            <a:ext cx="7410364" cy="7408507"/>
          </a:xfrm>
        </p:spPr>
      </p:pic>
      <p:sp>
        <p:nvSpPr>
          <p:cNvPr id="4" name="Rezervirano mjesto teksta 3">
            <a:extLst>
              <a:ext uri="{FF2B5EF4-FFF2-40B4-BE49-F238E27FC236}">
                <a16:creationId xmlns:a16="http://schemas.microsoft.com/office/drawing/2014/main" id="{ADE973B8-F1C8-87C1-75B1-F360E1D12B1A}"/>
              </a:ext>
            </a:extLst>
          </p:cNvPr>
          <p:cNvSpPr>
            <a:spLocks noGrp="1"/>
          </p:cNvSpPr>
          <p:nvPr>
            <p:ph type="body" sz="half" idx="2"/>
          </p:nvPr>
        </p:nvSpPr>
        <p:spPr>
          <a:xfrm>
            <a:off x="0" y="3256384"/>
            <a:ext cx="4772025" cy="4152122"/>
          </a:xfrm>
        </p:spPr>
        <p:style>
          <a:lnRef idx="2">
            <a:schemeClr val="accent2">
              <a:shade val="15000"/>
            </a:schemeClr>
          </a:lnRef>
          <a:fillRef idx="1">
            <a:schemeClr val="accent2"/>
          </a:fillRef>
          <a:effectRef idx="0">
            <a:schemeClr val="accent2"/>
          </a:effectRef>
          <a:fontRef idx="minor">
            <a:schemeClr val="lt1"/>
          </a:fontRef>
        </p:style>
        <p:txBody>
          <a:bodyPr>
            <a:noAutofit/>
          </a:bodyPr>
          <a:lstStyle/>
          <a:p>
            <a:r>
              <a:rPr lang="hr-HR" dirty="0"/>
              <a:t>Ukoliko vam je je potrebna pomoć, stojimo vam na raspolaganju:</a:t>
            </a:r>
          </a:p>
          <a:p>
            <a:r>
              <a:rPr lang="hr-HR" dirty="0"/>
              <a:t>T: 052 213-888</a:t>
            </a:r>
            <a:br>
              <a:rPr lang="hr-HR" dirty="0"/>
            </a:br>
            <a:r>
              <a:rPr lang="hr-HR" dirty="0"/>
              <a:t>T: 052 388-831</a:t>
            </a:r>
            <a:br>
              <a:rPr lang="hr-HR" dirty="0"/>
            </a:br>
            <a:r>
              <a:rPr lang="hr-HR" dirty="0"/>
              <a:t>T: 052 388-832</a:t>
            </a:r>
            <a:br>
              <a:rPr lang="hr-HR" dirty="0"/>
            </a:br>
            <a:r>
              <a:rPr lang="hr-HR" dirty="0"/>
              <a:t>F: 052 214-603</a:t>
            </a:r>
            <a:br>
              <a:rPr lang="hr-HR" dirty="0"/>
            </a:br>
            <a:r>
              <a:rPr lang="hr-HR" dirty="0"/>
              <a:t>E: </a:t>
            </a:r>
            <a:r>
              <a:rPr lang="hr-HR" dirty="0">
                <a:hlinkClick r:id="rId4"/>
              </a:rPr>
              <a:t>skpu@unipu.hr</a:t>
            </a:r>
            <a:endParaRPr lang="hr-HR" dirty="0"/>
          </a:p>
          <a:p>
            <a:r>
              <a:rPr lang="hr-HR" dirty="0"/>
              <a:t>Radno vrijeme knjižnice:</a:t>
            </a:r>
          </a:p>
          <a:p>
            <a:r>
              <a:rPr lang="pl-PL" dirty="0"/>
              <a:t>PON-PET: </a:t>
            </a:r>
            <a:r>
              <a:rPr lang="pl-PL" b="1" dirty="0"/>
              <a:t>8 - 24 sata</a:t>
            </a:r>
            <a:endParaRPr lang="pl-PL" dirty="0"/>
          </a:p>
          <a:p>
            <a:r>
              <a:rPr lang="pl-PL" i="1" dirty="0"/>
              <a:t>Građa se izdaje od 8 do 13 sati i od 14 do 19 sati. </a:t>
            </a:r>
            <a:endParaRPr lang="pl-PL" dirty="0"/>
          </a:p>
          <a:p>
            <a:r>
              <a:rPr lang="pl-PL" dirty="0"/>
              <a:t>SUB: </a:t>
            </a:r>
            <a:r>
              <a:rPr lang="pl-PL" b="1" dirty="0"/>
              <a:t>8 - 13 sati</a:t>
            </a:r>
            <a:endParaRPr lang="pl-PL" dirty="0"/>
          </a:p>
          <a:p>
            <a:r>
              <a:rPr lang="pl-PL" i="1" dirty="0"/>
              <a:t>Građa se izdaje od 8 do 12,30. </a:t>
            </a:r>
            <a:endParaRPr lang="pl-PL" dirty="0"/>
          </a:p>
        </p:txBody>
      </p:sp>
      <p:pic>
        <p:nvPicPr>
          <p:cNvPr id="1026" name="Picture 2">
            <a:extLst>
              <a:ext uri="{FF2B5EF4-FFF2-40B4-BE49-F238E27FC236}">
                <a16:creationId xmlns:a16="http://schemas.microsoft.com/office/drawing/2014/main" id="{297614F8-F91C-5BE7-EE4F-F71C107B64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50142"/>
            <a:ext cx="4772023" cy="3306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91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5475-A8F8-4857-ACC8-DC078A650C5E}"/>
              </a:ext>
            </a:extLst>
          </p:cNvPr>
          <p:cNvSpPr>
            <a:spLocks noGrp="1"/>
          </p:cNvSpPr>
          <p:nvPr>
            <p:ph type="ctrTitle"/>
          </p:nvPr>
        </p:nvSpPr>
        <p:spPr>
          <a:xfrm>
            <a:off x="0" y="0"/>
            <a:ext cx="12192000" cy="979714"/>
          </a:xfrm>
        </p:spPr>
        <p:style>
          <a:lnRef idx="1">
            <a:schemeClr val="dk1"/>
          </a:lnRef>
          <a:fillRef idx="2">
            <a:schemeClr val="dk1"/>
          </a:fillRef>
          <a:effectRef idx="1">
            <a:schemeClr val="dk1"/>
          </a:effectRef>
          <a:fontRef idx="minor">
            <a:schemeClr val="dk1"/>
          </a:fontRef>
        </p:style>
        <p:txBody>
          <a:bodyPr>
            <a:normAutofit/>
          </a:bodyPr>
          <a:lstStyle/>
          <a:p>
            <a:r>
              <a:rPr lang="hr-HR" sz="3600" dirty="0">
                <a:solidFill>
                  <a:srgbClr val="FFC000"/>
                </a:solidFill>
              </a:rPr>
              <a:t>Početna stranica i pristup katalogu                                                                         </a:t>
            </a:r>
          </a:p>
        </p:txBody>
      </p:sp>
      <p:sp>
        <p:nvSpPr>
          <p:cNvPr id="3" name="Subtitle 2">
            <a:extLst>
              <a:ext uri="{FF2B5EF4-FFF2-40B4-BE49-F238E27FC236}">
                <a16:creationId xmlns:a16="http://schemas.microsoft.com/office/drawing/2014/main" id="{D2F7C3D5-B057-427B-840F-1FCD3F2C48EB}"/>
              </a:ext>
            </a:extLst>
          </p:cNvPr>
          <p:cNvSpPr>
            <a:spLocks noGrp="1"/>
          </p:cNvSpPr>
          <p:nvPr>
            <p:ph type="subTitle" idx="1"/>
          </p:nvPr>
        </p:nvSpPr>
        <p:spPr>
          <a:xfrm>
            <a:off x="0" y="979714"/>
            <a:ext cx="4991878" cy="5878285"/>
          </a:xfrm>
          <a:blipFill>
            <a:blip r:embed="rId2"/>
            <a:tile tx="0" ty="0" sx="100000" sy="100000" flip="none" algn="tl"/>
          </a:blipFill>
          <a:ln>
            <a:solidFill>
              <a:srgbClr val="FF0000"/>
            </a:solidFill>
          </a:ln>
        </p:spPr>
        <p:txBody>
          <a:bodyPr>
            <a:normAutofit/>
          </a:bodyPr>
          <a:lstStyle/>
          <a:p>
            <a:endParaRPr lang="hr-HR" sz="1800" dirty="0"/>
          </a:p>
          <a:p>
            <a:endParaRPr lang="hr-HR" sz="1800" dirty="0"/>
          </a:p>
          <a:p>
            <a:r>
              <a:rPr lang="hr-HR" sz="1800" dirty="0"/>
              <a:t>Na web stranici Sveučilišne knjižnice</a:t>
            </a:r>
          </a:p>
          <a:p>
            <a:r>
              <a:rPr lang="hr-HR" sz="1800" dirty="0">
                <a:hlinkClick r:id="rId3"/>
              </a:rPr>
              <a:t>https://skpu.unipu.hr/skpu/pretrazivanje</a:t>
            </a:r>
            <a:r>
              <a:rPr lang="hr-HR" sz="1800" dirty="0"/>
              <a:t> se nalazi:</a:t>
            </a:r>
          </a:p>
          <a:p>
            <a:r>
              <a:rPr lang="hr-HR" sz="1800" dirty="0"/>
              <a:t> </a:t>
            </a:r>
            <a:r>
              <a:rPr lang="hr-HR" sz="1900" dirty="0">
                <a:hlinkClick r:id="rId4">
                  <a:extLst>
                    <a:ext uri="{A12FA001-AC4F-418D-AE19-62706E023703}">
                      <ahyp:hlinkClr xmlns:ahyp="http://schemas.microsoft.com/office/drawing/2018/hyperlinkcolor" val="tx"/>
                    </a:ext>
                  </a:extLst>
                </a:hlinkClick>
              </a:rPr>
              <a:t>Katalog</a:t>
            </a:r>
            <a:r>
              <a:rPr lang="hr-HR" sz="1900" dirty="0">
                <a:solidFill>
                  <a:srgbClr val="0563C1"/>
                </a:solidFill>
                <a:hlinkClick r:id="rId4">
                  <a:extLst>
                    <a:ext uri="{A12FA001-AC4F-418D-AE19-62706E023703}">
                      <ahyp:hlinkClr xmlns:ahyp="http://schemas.microsoft.com/office/drawing/2018/hyperlinkcolor" val="tx"/>
                    </a:ext>
                  </a:extLst>
                </a:hlinkClick>
              </a:rPr>
              <a:t> </a:t>
            </a:r>
            <a:r>
              <a:rPr lang="hr-HR" sz="1900" dirty="0">
                <a:hlinkClick r:id="rId4">
                  <a:extLst>
                    <a:ext uri="{A12FA001-AC4F-418D-AE19-62706E023703}">
                      <ahyp:hlinkClr xmlns:ahyp="http://schemas.microsoft.com/office/drawing/2018/hyperlinkcolor" val="tx"/>
                    </a:ext>
                  </a:extLst>
                </a:hlinkClick>
              </a:rPr>
              <a:t>Sveučilišne knjižnice u Puli</a:t>
            </a:r>
            <a:r>
              <a:rPr lang="hr-HR" sz="1900" dirty="0"/>
              <a:t> </a:t>
            </a:r>
            <a:r>
              <a:rPr lang="hr-HR" sz="1900" i="1" dirty="0"/>
              <a:t> </a:t>
            </a:r>
            <a:endParaRPr lang="hr-HR" sz="1900" dirty="0"/>
          </a:p>
          <a:p>
            <a:r>
              <a:rPr lang="hr-HR" sz="1900" dirty="0">
                <a:hlinkClick r:id="rId5">
                  <a:extLst>
                    <a:ext uri="{A12FA001-AC4F-418D-AE19-62706E023703}">
                      <ahyp:hlinkClr xmlns:ahyp="http://schemas.microsoft.com/office/drawing/2018/hyperlinkcolor" val="tx"/>
                    </a:ext>
                  </a:extLst>
                </a:hlinkClick>
              </a:rPr>
              <a:t>Skupni katalog knjižnica Sveučilišta Jurja Dobrile u Puli</a:t>
            </a:r>
            <a:r>
              <a:rPr lang="hr-HR" sz="1900" dirty="0"/>
              <a:t>  </a:t>
            </a:r>
          </a:p>
          <a:p>
            <a:r>
              <a:rPr lang="hr-HR" sz="1900" dirty="0">
                <a:hlinkClick r:id="rId6">
                  <a:extLst>
                    <a:ext uri="{A12FA001-AC4F-418D-AE19-62706E023703}">
                      <ahyp:hlinkClr xmlns:ahyp="http://schemas.microsoft.com/office/drawing/2018/hyperlinkcolor" val="tx"/>
                    </a:ext>
                  </a:extLst>
                </a:hlinkClick>
              </a:rPr>
              <a:t>Katalog Knjižnice FFPU-a i MAPU-a</a:t>
            </a:r>
            <a:r>
              <a:rPr lang="hr-HR" sz="1900" dirty="0"/>
              <a:t>  </a:t>
            </a:r>
          </a:p>
          <a:p>
            <a:r>
              <a:rPr lang="hr-HR" sz="1900" dirty="0">
                <a:hlinkClick r:id="rId7">
                  <a:extLst>
                    <a:ext uri="{A12FA001-AC4F-418D-AE19-62706E023703}">
                      <ahyp:hlinkClr xmlns:ahyp="http://schemas.microsoft.com/office/drawing/2018/hyperlinkcolor" val="tx"/>
                    </a:ext>
                  </a:extLst>
                </a:hlinkClick>
              </a:rPr>
              <a:t>Katalog Knjižnice FET-a</a:t>
            </a:r>
            <a:r>
              <a:rPr lang="hr-HR" sz="1900" dirty="0"/>
              <a:t>  </a:t>
            </a:r>
          </a:p>
          <a:p>
            <a:r>
              <a:rPr lang="hr-HR" sz="1900" dirty="0">
                <a:hlinkClick r:id="rId8">
                  <a:extLst>
                    <a:ext uri="{A12FA001-AC4F-418D-AE19-62706E023703}">
                      <ahyp:hlinkClr xmlns:ahyp="http://schemas.microsoft.com/office/drawing/2018/hyperlinkcolor" val="tx"/>
                    </a:ext>
                  </a:extLst>
                </a:hlinkClick>
              </a:rPr>
              <a:t>Katalog Knjižnice FOOZ-a</a:t>
            </a:r>
            <a:r>
              <a:rPr lang="hr-HR" sz="1900" dirty="0"/>
              <a:t>  </a:t>
            </a:r>
          </a:p>
          <a:p>
            <a:endParaRPr lang="hr-HR" sz="1900" dirty="0"/>
          </a:p>
          <a:p>
            <a:endParaRPr lang="hr-HR" sz="1800" dirty="0"/>
          </a:p>
          <a:p>
            <a:endParaRPr lang="hr-HR" dirty="0"/>
          </a:p>
        </p:txBody>
      </p:sp>
      <p:pic>
        <p:nvPicPr>
          <p:cNvPr id="8" name="Picture 7">
            <a:extLst>
              <a:ext uri="{FF2B5EF4-FFF2-40B4-BE49-F238E27FC236}">
                <a16:creationId xmlns:a16="http://schemas.microsoft.com/office/drawing/2014/main" id="{C7E92ED7-2BD8-44E4-8D77-A9F44BFE62A5}"/>
              </a:ext>
            </a:extLst>
          </p:cNvPr>
          <p:cNvPicPr>
            <a:picLocks noChangeAspect="1"/>
          </p:cNvPicPr>
          <p:nvPr/>
        </p:nvPicPr>
        <p:blipFill>
          <a:blip r:embed="rId9"/>
          <a:stretch>
            <a:fillRect/>
          </a:stretch>
        </p:blipFill>
        <p:spPr>
          <a:xfrm>
            <a:off x="4991878" y="979714"/>
            <a:ext cx="7200122" cy="5654350"/>
          </a:xfrm>
          <a:prstGeom prst="rect">
            <a:avLst/>
          </a:prstGeom>
        </p:spPr>
      </p:pic>
      <p:sp>
        <p:nvSpPr>
          <p:cNvPr id="4" name="Strelica: ulijevo 3">
            <a:extLst>
              <a:ext uri="{FF2B5EF4-FFF2-40B4-BE49-F238E27FC236}">
                <a16:creationId xmlns:a16="http://schemas.microsoft.com/office/drawing/2014/main" id="{0CA78AC9-9885-4C7D-69E2-86E49F6EDC93}"/>
              </a:ext>
            </a:extLst>
          </p:cNvPr>
          <p:cNvSpPr/>
          <p:nvPr/>
        </p:nvSpPr>
        <p:spPr>
          <a:xfrm>
            <a:off x="8304245" y="4086808"/>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05525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76AE3-B96C-4840-A7C2-9C502E542397}"/>
              </a:ext>
            </a:extLst>
          </p:cNvPr>
          <p:cNvSpPr>
            <a:spLocks noGrp="1"/>
          </p:cNvSpPr>
          <p:nvPr>
            <p:ph type="title"/>
          </p:nvPr>
        </p:nvSpPr>
        <p:spPr>
          <a:xfrm>
            <a:off x="0" y="0"/>
            <a:ext cx="12192000" cy="2846003"/>
          </a:xfrm>
          <a:ln>
            <a:solidFill>
              <a:srgbClr val="FFC000"/>
            </a:solidFill>
          </a:ln>
        </p:spPr>
        <p:style>
          <a:lnRef idx="1">
            <a:schemeClr val="dk1"/>
          </a:lnRef>
          <a:fillRef idx="2">
            <a:schemeClr val="dk1"/>
          </a:fillRef>
          <a:effectRef idx="1">
            <a:schemeClr val="dk1"/>
          </a:effectRef>
          <a:fontRef idx="minor">
            <a:schemeClr val="dk1"/>
          </a:fontRef>
        </p:style>
        <p:txBody>
          <a:bodyPr>
            <a:normAutofit fontScale="90000"/>
          </a:bodyPr>
          <a:lstStyle/>
          <a:p>
            <a:pPr marL="571500" indent="-571500">
              <a:buFont typeface="Wingdings" panose="05000000000000000000" pitchFamily="2" charset="2"/>
              <a:buChar char="v"/>
            </a:pPr>
            <a:r>
              <a:rPr lang="hr-HR" dirty="0"/>
              <a:t> </a:t>
            </a:r>
            <a:br>
              <a:rPr lang="hr-HR" dirty="0"/>
            </a:br>
            <a:br>
              <a:rPr lang="hr-HR" dirty="0"/>
            </a:br>
            <a:r>
              <a:rPr lang="hr-HR" dirty="0"/>
              <a:t>   </a:t>
            </a:r>
            <a:r>
              <a:rPr lang="hr-HR" dirty="0">
                <a:solidFill>
                  <a:schemeClr val="accent4"/>
                </a:solidFill>
              </a:rPr>
              <a:t>Prednosti p</a:t>
            </a:r>
            <a:r>
              <a:rPr lang="hr-HR" sz="4000" dirty="0">
                <a:solidFill>
                  <a:schemeClr val="accent4"/>
                </a:solidFill>
              </a:rPr>
              <a:t>rijave</a:t>
            </a:r>
            <a:r>
              <a:rPr lang="hr-HR" sz="4000" dirty="0">
                <a:solidFill>
                  <a:srgbClr val="FFC000"/>
                </a:solidFill>
              </a:rPr>
              <a:t> u PRIMO (samo za članove):</a:t>
            </a:r>
            <a:br>
              <a:rPr lang="hr-HR" sz="4000" dirty="0">
                <a:solidFill>
                  <a:srgbClr val="FFC000"/>
                </a:solidFill>
              </a:rPr>
            </a:br>
            <a:r>
              <a:rPr lang="hr-HR" sz="4000" dirty="0">
                <a:solidFill>
                  <a:srgbClr val="FFC000"/>
                </a:solidFill>
              </a:rPr>
              <a:t>  </a:t>
            </a:r>
            <a:r>
              <a:rPr lang="hr-HR" sz="3100" dirty="0"/>
              <a:t>-narudžba knjiga i časopisa</a:t>
            </a:r>
            <a:br>
              <a:rPr lang="hr-HR" sz="3100" dirty="0"/>
            </a:br>
            <a:r>
              <a:rPr lang="hr-HR" sz="3100" dirty="0"/>
              <a:t>  -samostalno produljenje roka posudbe</a:t>
            </a:r>
            <a:br>
              <a:rPr lang="hr-HR" sz="3100" dirty="0"/>
            </a:br>
            <a:r>
              <a:rPr lang="hr-HR" sz="3100" dirty="0"/>
              <a:t>  -zahtjev za skeniranje građe, </a:t>
            </a:r>
            <a:r>
              <a:rPr lang="hr-HR" sz="3100" dirty="0" err="1"/>
              <a:t>međuknjižnična</a:t>
            </a:r>
            <a:r>
              <a:rPr lang="hr-HR" sz="3100" dirty="0"/>
              <a:t> posudba, pristup e - izvorima</a:t>
            </a:r>
            <a:br>
              <a:rPr lang="hr-HR" sz="3100"/>
            </a:br>
            <a:r>
              <a:rPr lang="hr-HR" sz="3100"/>
              <a:t>  -</a:t>
            </a:r>
            <a:r>
              <a:rPr lang="hr-HR" sz="3100" dirty="0"/>
              <a:t>praćenje zaduženja, rokova povrata i eventualnih  </a:t>
            </a:r>
            <a:r>
              <a:rPr lang="hr-HR" sz="3100" dirty="0" err="1"/>
              <a:t>zakasnina</a:t>
            </a:r>
            <a:br>
              <a:rPr lang="hr-HR" sz="3100" dirty="0"/>
            </a:br>
            <a:br>
              <a:rPr lang="hr-HR" sz="3100" dirty="0"/>
            </a:br>
            <a:r>
              <a:rPr lang="hr-HR" sz="3100" dirty="0">
                <a:solidFill>
                  <a:srgbClr val="FFC000"/>
                </a:solidFill>
              </a:rPr>
              <a:t>Djelatnici i studenti UNIPU se prijavljuju sa </a:t>
            </a:r>
            <a:r>
              <a:rPr lang="hr-HR" sz="3100" dirty="0" err="1">
                <a:solidFill>
                  <a:srgbClr val="FFC000"/>
                </a:solidFill>
              </a:rPr>
              <a:t>AAI@EduHr</a:t>
            </a:r>
            <a:r>
              <a:rPr lang="hr-HR" sz="3100" dirty="0">
                <a:solidFill>
                  <a:srgbClr val="FFC000"/>
                </a:solidFill>
              </a:rPr>
              <a:t> prijavom</a:t>
            </a:r>
            <a:br>
              <a:rPr lang="hr-HR" sz="3100" dirty="0"/>
            </a:br>
            <a:endParaRPr lang="hr-HR" sz="3100" dirty="0"/>
          </a:p>
        </p:txBody>
      </p:sp>
      <p:pic>
        <p:nvPicPr>
          <p:cNvPr id="5" name="Content Placeholder 4">
            <a:extLst>
              <a:ext uri="{FF2B5EF4-FFF2-40B4-BE49-F238E27FC236}">
                <a16:creationId xmlns:a16="http://schemas.microsoft.com/office/drawing/2014/main" id="{69A2DF48-4BF4-4A82-9378-BB21226E02DE}"/>
              </a:ext>
            </a:extLst>
          </p:cNvPr>
          <p:cNvPicPr>
            <a:picLocks noGrp="1" noChangeAspect="1"/>
          </p:cNvPicPr>
          <p:nvPr>
            <p:ph idx="1"/>
          </p:nvPr>
        </p:nvPicPr>
        <p:blipFill>
          <a:blip r:embed="rId2"/>
          <a:stretch>
            <a:fillRect/>
          </a:stretch>
        </p:blipFill>
        <p:spPr>
          <a:xfrm>
            <a:off x="528155" y="4647476"/>
            <a:ext cx="2371983" cy="1908286"/>
          </a:xfrm>
        </p:spPr>
      </p:pic>
      <p:pic>
        <p:nvPicPr>
          <p:cNvPr id="7" name="Picture 6">
            <a:extLst>
              <a:ext uri="{FF2B5EF4-FFF2-40B4-BE49-F238E27FC236}">
                <a16:creationId xmlns:a16="http://schemas.microsoft.com/office/drawing/2014/main" id="{5F8FA201-3845-4AF6-A865-60DC0CF04214}"/>
              </a:ext>
            </a:extLst>
          </p:cNvPr>
          <p:cNvPicPr>
            <a:picLocks noChangeAspect="1"/>
          </p:cNvPicPr>
          <p:nvPr/>
        </p:nvPicPr>
        <p:blipFill>
          <a:blip r:embed="rId3"/>
          <a:stretch>
            <a:fillRect/>
          </a:stretch>
        </p:blipFill>
        <p:spPr>
          <a:xfrm>
            <a:off x="0" y="2855167"/>
            <a:ext cx="12192000" cy="900686"/>
          </a:xfrm>
          <a:prstGeom prst="rect">
            <a:avLst/>
          </a:prstGeom>
        </p:spPr>
        <p:style>
          <a:lnRef idx="2">
            <a:schemeClr val="dk1"/>
          </a:lnRef>
          <a:fillRef idx="1">
            <a:schemeClr val="lt1"/>
          </a:fillRef>
          <a:effectRef idx="0">
            <a:schemeClr val="dk1"/>
          </a:effectRef>
          <a:fontRef idx="minor">
            <a:schemeClr val="dk1"/>
          </a:fontRef>
        </p:style>
      </p:pic>
      <p:pic>
        <p:nvPicPr>
          <p:cNvPr id="8" name="Content Placeholder 4">
            <a:extLst>
              <a:ext uri="{FF2B5EF4-FFF2-40B4-BE49-F238E27FC236}">
                <a16:creationId xmlns:a16="http://schemas.microsoft.com/office/drawing/2014/main" id="{ACF7F81C-2707-4201-9368-67DC5D6DF7BA}"/>
              </a:ext>
            </a:extLst>
          </p:cNvPr>
          <p:cNvPicPr>
            <a:picLocks noChangeAspect="1"/>
          </p:cNvPicPr>
          <p:nvPr/>
        </p:nvPicPr>
        <p:blipFill>
          <a:blip r:embed="rId4"/>
          <a:stretch>
            <a:fillRect/>
          </a:stretch>
        </p:blipFill>
        <p:spPr>
          <a:xfrm>
            <a:off x="3946007" y="4830184"/>
            <a:ext cx="5309960" cy="813980"/>
          </a:xfrm>
          <a:prstGeom prst="rect">
            <a:avLst/>
          </a:prstGeom>
        </p:spPr>
      </p:pic>
      <p:sp>
        <p:nvSpPr>
          <p:cNvPr id="11" name="Strelica: ulijevo 10">
            <a:extLst>
              <a:ext uri="{FF2B5EF4-FFF2-40B4-BE49-F238E27FC236}">
                <a16:creationId xmlns:a16="http://schemas.microsoft.com/office/drawing/2014/main" id="{018C49C9-2463-6BEE-836F-D002A133A402}"/>
              </a:ext>
            </a:extLst>
          </p:cNvPr>
          <p:cNvSpPr/>
          <p:nvPr/>
        </p:nvSpPr>
        <p:spPr>
          <a:xfrm>
            <a:off x="8902244" y="4994858"/>
            <a:ext cx="951724"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2" name="Strelica: ulijevo 11">
            <a:extLst>
              <a:ext uri="{FF2B5EF4-FFF2-40B4-BE49-F238E27FC236}">
                <a16:creationId xmlns:a16="http://schemas.microsoft.com/office/drawing/2014/main" id="{8333E11B-F640-5F76-9C2B-76F192DCC51C}"/>
              </a:ext>
            </a:extLst>
          </p:cNvPr>
          <p:cNvSpPr/>
          <p:nvPr/>
        </p:nvSpPr>
        <p:spPr>
          <a:xfrm>
            <a:off x="2709935" y="5117546"/>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4" name="Strelica: gore 13">
            <a:extLst>
              <a:ext uri="{FF2B5EF4-FFF2-40B4-BE49-F238E27FC236}">
                <a16:creationId xmlns:a16="http://schemas.microsoft.com/office/drawing/2014/main" id="{69EDB43C-5EB2-2C90-CB60-2B7FBC0ECE4A}"/>
              </a:ext>
            </a:extLst>
          </p:cNvPr>
          <p:cNvSpPr/>
          <p:nvPr/>
        </p:nvSpPr>
        <p:spPr>
          <a:xfrm>
            <a:off x="10936049" y="3458291"/>
            <a:ext cx="484632" cy="978408"/>
          </a:xfrm>
          <a:prstGeom prst="up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092589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5344C-E475-4746-AE5B-66A56269EFAF}"/>
              </a:ext>
            </a:extLst>
          </p:cNvPr>
          <p:cNvSpPr>
            <a:spLocks noGrp="1"/>
          </p:cNvSpPr>
          <p:nvPr>
            <p:ph type="title"/>
          </p:nvPr>
        </p:nvSpPr>
        <p:spPr>
          <a:xfrm>
            <a:off x="0" y="1"/>
            <a:ext cx="12191999" cy="2005897"/>
          </a:xfrm>
          <a:ln/>
        </p:spPr>
        <p:style>
          <a:lnRef idx="1">
            <a:schemeClr val="dk1"/>
          </a:lnRef>
          <a:fillRef idx="2">
            <a:schemeClr val="dk1"/>
          </a:fillRef>
          <a:effectRef idx="1">
            <a:schemeClr val="dk1"/>
          </a:effectRef>
          <a:fontRef idx="minor">
            <a:schemeClr val="dk1"/>
          </a:fontRef>
        </p:style>
        <p:txBody>
          <a:bodyPr>
            <a:normAutofit/>
          </a:bodyPr>
          <a:lstStyle/>
          <a:p>
            <a:r>
              <a:rPr lang="hr-HR" sz="3600" u="sng" dirty="0">
                <a:solidFill>
                  <a:srgbClr val="FFC000"/>
                </a:solidFill>
              </a:rPr>
              <a:t>Ostali korisnici:</a:t>
            </a:r>
            <a:br>
              <a:rPr lang="hr-HR" sz="3600" dirty="0">
                <a:solidFill>
                  <a:srgbClr val="FFC000"/>
                </a:solidFill>
              </a:rPr>
            </a:br>
            <a:r>
              <a:rPr lang="hr-HR" sz="3600" dirty="0">
                <a:solidFill>
                  <a:srgbClr val="FFC000"/>
                </a:solidFill>
              </a:rPr>
              <a:t> prijavljuju se korisničkim imenom i lozinkom koju dodjeljuje knjižnica na pultu odjela korisničkih usluga</a:t>
            </a:r>
          </a:p>
        </p:txBody>
      </p:sp>
      <p:pic>
        <p:nvPicPr>
          <p:cNvPr id="9" name="Content Placeholder 8">
            <a:extLst>
              <a:ext uri="{FF2B5EF4-FFF2-40B4-BE49-F238E27FC236}">
                <a16:creationId xmlns:a16="http://schemas.microsoft.com/office/drawing/2014/main" id="{447C5F8B-C67C-4E68-868F-80567EECA363}"/>
              </a:ext>
            </a:extLst>
          </p:cNvPr>
          <p:cNvPicPr>
            <a:picLocks noGrp="1" noChangeAspect="1"/>
          </p:cNvPicPr>
          <p:nvPr>
            <p:ph idx="1"/>
          </p:nvPr>
        </p:nvPicPr>
        <p:blipFill>
          <a:blip r:embed="rId2"/>
          <a:stretch>
            <a:fillRect/>
          </a:stretch>
        </p:blipFill>
        <p:spPr>
          <a:xfrm>
            <a:off x="3021814" y="2005899"/>
            <a:ext cx="3750524" cy="3629790"/>
          </a:xfrm>
          <a:ln>
            <a:solidFill>
              <a:srgbClr val="002060"/>
            </a:solidFill>
          </a:ln>
        </p:spPr>
      </p:pic>
      <p:pic>
        <p:nvPicPr>
          <p:cNvPr id="11" name="Picture 10">
            <a:extLst>
              <a:ext uri="{FF2B5EF4-FFF2-40B4-BE49-F238E27FC236}">
                <a16:creationId xmlns:a16="http://schemas.microsoft.com/office/drawing/2014/main" id="{89A2BBC8-DB4C-436B-8570-EF8D95C4E737}"/>
              </a:ext>
            </a:extLst>
          </p:cNvPr>
          <p:cNvPicPr>
            <a:picLocks noChangeAspect="1"/>
          </p:cNvPicPr>
          <p:nvPr/>
        </p:nvPicPr>
        <p:blipFill>
          <a:blip r:embed="rId3"/>
          <a:stretch>
            <a:fillRect/>
          </a:stretch>
        </p:blipFill>
        <p:spPr>
          <a:xfrm>
            <a:off x="6805187" y="2005899"/>
            <a:ext cx="5353962" cy="3643426"/>
          </a:xfrm>
          <a:prstGeom prst="rect">
            <a:avLst/>
          </a:prstGeom>
          <a:ln>
            <a:solidFill>
              <a:schemeClr val="tx1"/>
            </a:solidFill>
          </a:ln>
        </p:spPr>
      </p:pic>
      <p:pic>
        <p:nvPicPr>
          <p:cNvPr id="4" name="Content Placeholder 4">
            <a:extLst>
              <a:ext uri="{FF2B5EF4-FFF2-40B4-BE49-F238E27FC236}">
                <a16:creationId xmlns:a16="http://schemas.microsoft.com/office/drawing/2014/main" id="{0EE67E18-0FB4-7D4F-9392-3F64F97B91D3}"/>
              </a:ext>
            </a:extLst>
          </p:cNvPr>
          <p:cNvPicPr>
            <a:picLocks noChangeAspect="1"/>
          </p:cNvPicPr>
          <p:nvPr/>
        </p:nvPicPr>
        <p:blipFill>
          <a:blip r:embed="rId4"/>
          <a:stretch>
            <a:fillRect/>
          </a:stretch>
        </p:blipFill>
        <p:spPr>
          <a:xfrm>
            <a:off x="0" y="2005898"/>
            <a:ext cx="2371983" cy="1423102"/>
          </a:xfrm>
          <a:prstGeom prst="rect">
            <a:avLst/>
          </a:prstGeom>
        </p:spPr>
      </p:pic>
      <p:pic>
        <p:nvPicPr>
          <p:cNvPr id="5" name="Picture 9">
            <a:extLst>
              <a:ext uri="{FF2B5EF4-FFF2-40B4-BE49-F238E27FC236}">
                <a16:creationId xmlns:a16="http://schemas.microsoft.com/office/drawing/2014/main" id="{835E0F42-A32F-0750-2E9F-297BF0347857}"/>
              </a:ext>
            </a:extLst>
          </p:cNvPr>
          <p:cNvPicPr>
            <a:picLocks noChangeAspect="1"/>
          </p:cNvPicPr>
          <p:nvPr/>
        </p:nvPicPr>
        <p:blipFill>
          <a:blip r:embed="rId5"/>
          <a:stretch>
            <a:fillRect/>
          </a:stretch>
        </p:blipFill>
        <p:spPr>
          <a:xfrm>
            <a:off x="32851" y="4114800"/>
            <a:ext cx="2339132" cy="2729562"/>
          </a:xfrm>
          <a:prstGeom prst="rect">
            <a:avLst/>
          </a:prstGeom>
          <a:ln/>
        </p:spPr>
        <p:style>
          <a:lnRef idx="2">
            <a:schemeClr val="accent2">
              <a:shade val="15000"/>
            </a:schemeClr>
          </a:lnRef>
          <a:fillRef idx="1">
            <a:schemeClr val="accent2"/>
          </a:fillRef>
          <a:effectRef idx="0">
            <a:schemeClr val="accent2"/>
          </a:effectRef>
          <a:fontRef idx="minor">
            <a:schemeClr val="lt1"/>
          </a:fontRef>
        </p:style>
      </p:pic>
      <p:sp>
        <p:nvSpPr>
          <p:cNvPr id="13" name="Strelica: ulijevo 12">
            <a:extLst>
              <a:ext uri="{FF2B5EF4-FFF2-40B4-BE49-F238E27FC236}">
                <a16:creationId xmlns:a16="http://schemas.microsoft.com/office/drawing/2014/main" id="{95BED54C-FC44-A3FC-12DE-5F785289CDA2}"/>
              </a:ext>
            </a:extLst>
          </p:cNvPr>
          <p:cNvSpPr/>
          <p:nvPr/>
        </p:nvSpPr>
        <p:spPr>
          <a:xfrm>
            <a:off x="2127380" y="2663811"/>
            <a:ext cx="861584" cy="484632"/>
          </a:xfrm>
          <a:prstGeom prst="lef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hr-HR"/>
          </a:p>
        </p:txBody>
      </p:sp>
      <p:sp>
        <p:nvSpPr>
          <p:cNvPr id="17" name="Pravokutnik 16">
            <a:extLst>
              <a:ext uri="{FF2B5EF4-FFF2-40B4-BE49-F238E27FC236}">
                <a16:creationId xmlns:a16="http://schemas.microsoft.com/office/drawing/2014/main" id="{91BBF9CE-851C-04C5-A5B7-DECC231203AB}"/>
              </a:ext>
            </a:extLst>
          </p:cNvPr>
          <p:cNvSpPr/>
          <p:nvPr/>
        </p:nvSpPr>
        <p:spPr>
          <a:xfrm>
            <a:off x="3021813" y="5551713"/>
            <a:ext cx="9185536" cy="1292649"/>
          </a:xfrm>
          <a:prstGeom prst="rect">
            <a:avLst/>
          </a:prstGeom>
          <a:solidFill>
            <a:schemeClr val="accent4"/>
          </a:solidFill>
        </p:spPr>
        <p:style>
          <a:lnRef idx="1">
            <a:schemeClr val="accent4"/>
          </a:lnRef>
          <a:fillRef idx="2">
            <a:schemeClr val="accent4"/>
          </a:fillRef>
          <a:effectRef idx="1">
            <a:schemeClr val="accent4"/>
          </a:effectRef>
          <a:fontRef idx="minor">
            <a:schemeClr val="dk1"/>
          </a:fontRef>
        </p:style>
        <p:txBody>
          <a:bodyPr rtlCol="0" anchor="ctr"/>
          <a:lstStyle/>
          <a:p>
            <a:r>
              <a:rPr lang="hr-HR" dirty="0"/>
              <a:t>Nakon prijave s korisničkim imenom i lozinkom odabire se „članska iskaznica” a potom korisnik može  pregledati sve svoje podatke ( posudbe, rok povrata posuđene građe, zahtjeve…)   </a:t>
            </a:r>
          </a:p>
        </p:txBody>
      </p:sp>
    </p:spTree>
    <p:extLst>
      <p:ext uri="{BB962C8B-B14F-4D97-AF65-F5344CB8AC3E}">
        <p14:creationId xmlns:p14="http://schemas.microsoft.com/office/powerpoint/2010/main" val="1706145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AFCC0-FBE4-4A79-BDE4-BB5931AF65A1}"/>
              </a:ext>
            </a:extLst>
          </p:cNvPr>
          <p:cNvSpPr>
            <a:spLocks noGrp="1"/>
          </p:cNvSpPr>
          <p:nvPr>
            <p:ph type="title"/>
          </p:nvPr>
        </p:nvSpPr>
        <p:spPr>
          <a:xfrm>
            <a:off x="0" y="1"/>
            <a:ext cx="12192000" cy="1325563"/>
          </a:xfrm>
        </p:spPr>
        <p:style>
          <a:lnRef idx="1">
            <a:schemeClr val="dk1"/>
          </a:lnRef>
          <a:fillRef idx="2">
            <a:schemeClr val="dk1"/>
          </a:fillRef>
          <a:effectRef idx="1">
            <a:schemeClr val="dk1"/>
          </a:effectRef>
          <a:fontRef idx="minor">
            <a:schemeClr val="dk1"/>
          </a:fontRef>
        </p:style>
        <p:txBody>
          <a:bodyPr>
            <a:normAutofit/>
          </a:bodyPr>
          <a:lstStyle/>
          <a:p>
            <a:r>
              <a:rPr lang="hr-HR" sz="3600" u="sng" dirty="0">
                <a:solidFill>
                  <a:srgbClr val="FFC000"/>
                </a:solidFill>
              </a:rPr>
              <a:t>Pretraživanje kataloga</a:t>
            </a:r>
            <a:r>
              <a:rPr lang="hr-HR" sz="3600" dirty="0">
                <a:solidFill>
                  <a:srgbClr val="FFC000"/>
                </a:solidFill>
              </a:rPr>
              <a:t>: pojam, naslov, autor, ključne riječi…</a:t>
            </a:r>
          </a:p>
        </p:txBody>
      </p:sp>
      <p:pic>
        <p:nvPicPr>
          <p:cNvPr id="11" name="Content Placeholder 10">
            <a:extLst>
              <a:ext uri="{FF2B5EF4-FFF2-40B4-BE49-F238E27FC236}">
                <a16:creationId xmlns:a16="http://schemas.microsoft.com/office/drawing/2014/main" id="{4AA279C9-BD82-4BED-AD75-824A6A80A595}"/>
              </a:ext>
            </a:extLst>
          </p:cNvPr>
          <p:cNvPicPr>
            <a:picLocks noGrp="1" noChangeAspect="1"/>
          </p:cNvPicPr>
          <p:nvPr>
            <p:ph idx="1"/>
          </p:nvPr>
        </p:nvPicPr>
        <p:blipFill>
          <a:blip r:embed="rId2"/>
          <a:stretch>
            <a:fillRect/>
          </a:stretch>
        </p:blipFill>
        <p:spPr>
          <a:xfrm>
            <a:off x="0" y="1800809"/>
            <a:ext cx="12111135" cy="1619170"/>
          </a:xfrm>
        </p:spPr>
      </p:pic>
      <p:pic>
        <p:nvPicPr>
          <p:cNvPr id="17" name="Picture 16">
            <a:extLst>
              <a:ext uri="{FF2B5EF4-FFF2-40B4-BE49-F238E27FC236}">
                <a16:creationId xmlns:a16="http://schemas.microsoft.com/office/drawing/2014/main" id="{012B815B-FBFA-4800-8B41-F036AF3AE5A8}"/>
              </a:ext>
            </a:extLst>
          </p:cNvPr>
          <p:cNvPicPr>
            <a:picLocks noChangeAspect="1"/>
          </p:cNvPicPr>
          <p:nvPr/>
        </p:nvPicPr>
        <p:blipFill>
          <a:blip r:embed="rId3"/>
          <a:stretch>
            <a:fillRect/>
          </a:stretch>
        </p:blipFill>
        <p:spPr>
          <a:xfrm>
            <a:off x="1" y="4039594"/>
            <a:ext cx="12192000" cy="2585142"/>
          </a:xfrm>
          <a:prstGeom prst="rect">
            <a:avLst/>
          </a:prstGeom>
        </p:spPr>
      </p:pic>
      <p:sp>
        <p:nvSpPr>
          <p:cNvPr id="3" name="Strelica: ulijevo 2">
            <a:extLst>
              <a:ext uri="{FF2B5EF4-FFF2-40B4-BE49-F238E27FC236}">
                <a16:creationId xmlns:a16="http://schemas.microsoft.com/office/drawing/2014/main" id="{00DE011E-FE95-15E3-1674-932CA59B08F3}"/>
              </a:ext>
            </a:extLst>
          </p:cNvPr>
          <p:cNvSpPr/>
          <p:nvPr/>
        </p:nvSpPr>
        <p:spPr>
          <a:xfrm>
            <a:off x="10324294" y="2677885"/>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4" name="Strelica: ulijevo 3">
            <a:extLst>
              <a:ext uri="{FF2B5EF4-FFF2-40B4-BE49-F238E27FC236}">
                <a16:creationId xmlns:a16="http://schemas.microsoft.com/office/drawing/2014/main" id="{556861F6-A2F4-4853-D654-D3907F72194E}"/>
              </a:ext>
            </a:extLst>
          </p:cNvPr>
          <p:cNvSpPr/>
          <p:nvPr/>
        </p:nvSpPr>
        <p:spPr>
          <a:xfrm>
            <a:off x="10398257" y="4721289"/>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66403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2D775-F1AF-457C-90A9-6FE7BC74B228}"/>
              </a:ext>
            </a:extLst>
          </p:cNvPr>
          <p:cNvSpPr>
            <a:spLocks noGrp="1"/>
          </p:cNvSpPr>
          <p:nvPr>
            <p:ph type="title"/>
          </p:nvPr>
        </p:nvSpPr>
        <p:spPr>
          <a:xfrm>
            <a:off x="0" y="1"/>
            <a:ext cx="12192001" cy="1502228"/>
          </a:xfrm>
        </p:spPr>
        <p:style>
          <a:lnRef idx="1">
            <a:schemeClr val="dk1"/>
          </a:lnRef>
          <a:fillRef idx="2">
            <a:schemeClr val="dk1"/>
          </a:fillRef>
          <a:effectRef idx="1">
            <a:schemeClr val="dk1"/>
          </a:effectRef>
          <a:fontRef idx="minor">
            <a:schemeClr val="dk1"/>
          </a:fontRef>
        </p:style>
        <p:txBody>
          <a:bodyPr>
            <a:normAutofit/>
          </a:bodyPr>
          <a:lstStyle/>
          <a:p>
            <a:r>
              <a:rPr lang="hr-HR" sz="3600" dirty="0">
                <a:solidFill>
                  <a:srgbClr val="FFC000"/>
                </a:solidFill>
              </a:rPr>
              <a:t>Po potrebi koristiti filtre </a:t>
            </a:r>
            <a:br>
              <a:rPr lang="hr-HR" sz="3600" dirty="0">
                <a:solidFill>
                  <a:srgbClr val="FFC000"/>
                </a:solidFill>
              </a:rPr>
            </a:br>
            <a:r>
              <a:rPr lang="hr-HR" sz="3600" dirty="0">
                <a:solidFill>
                  <a:srgbClr val="FFC000"/>
                </a:solidFill>
              </a:rPr>
              <a:t>u desnoj traci kao i složeno pretraživanje</a:t>
            </a:r>
          </a:p>
        </p:txBody>
      </p:sp>
      <p:pic>
        <p:nvPicPr>
          <p:cNvPr id="11" name="Content Placeholder 10">
            <a:extLst>
              <a:ext uri="{FF2B5EF4-FFF2-40B4-BE49-F238E27FC236}">
                <a16:creationId xmlns:a16="http://schemas.microsoft.com/office/drawing/2014/main" id="{E0DAD9A1-7A27-4015-9435-4B1318F4386A}"/>
              </a:ext>
            </a:extLst>
          </p:cNvPr>
          <p:cNvPicPr>
            <a:picLocks noGrp="1" noChangeAspect="1"/>
          </p:cNvPicPr>
          <p:nvPr>
            <p:ph idx="1"/>
          </p:nvPr>
        </p:nvPicPr>
        <p:blipFill>
          <a:blip r:embed="rId2"/>
          <a:stretch>
            <a:fillRect/>
          </a:stretch>
        </p:blipFill>
        <p:spPr>
          <a:xfrm>
            <a:off x="-1" y="1502229"/>
            <a:ext cx="12192001" cy="5243803"/>
          </a:xfrm>
        </p:spPr>
      </p:pic>
      <p:sp>
        <p:nvSpPr>
          <p:cNvPr id="3" name="Strelica: ulijevo 2">
            <a:extLst>
              <a:ext uri="{FF2B5EF4-FFF2-40B4-BE49-F238E27FC236}">
                <a16:creationId xmlns:a16="http://schemas.microsoft.com/office/drawing/2014/main" id="{95F7DAEE-920B-409A-811B-15CF16923A93}"/>
              </a:ext>
            </a:extLst>
          </p:cNvPr>
          <p:cNvSpPr/>
          <p:nvPr/>
        </p:nvSpPr>
        <p:spPr>
          <a:xfrm>
            <a:off x="10508476" y="3579820"/>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4" name="Strelica: ulijevo 3">
            <a:extLst>
              <a:ext uri="{FF2B5EF4-FFF2-40B4-BE49-F238E27FC236}">
                <a16:creationId xmlns:a16="http://schemas.microsoft.com/office/drawing/2014/main" id="{3BBFBB40-E892-4B85-042F-277F4EE351FE}"/>
              </a:ext>
            </a:extLst>
          </p:cNvPr>
          <p:cNvSpPr/>
          <p:nvPr/>
        </p:nvSpPr>
        <p:spPr>
          <a:xfrm>
            <a:off x="10412963" y="2308917"/>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802302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8F557-3049-4F38-8788-CF1ECF0B0B1A}"/>
              </a:ext>
            </a:extLst>
          </p:cNvPr>
          <p:cNvSpPr>
            <a:spLocks noGrp="1"/>
          </p:cNvSpPr>
          <p:nvPr>
            <p:ph type="title"/>
          </p:nvPr>
        </p:nvSpPr>
        <p:spPr>
          <a:xfrm>
            <a:off x="0" y="1"/>
            <a:ext cx="12192000" cy="1690688"/>
          </a:xfrm>
        </p:spPr>
        <p:style>
          <a:lnRef idx="1">
            <a:schemeClr val="dk1"/>
          </a:lnRef>
          <a:fillRef idx="2">
            <a:schemeClr val="dk1"/>
          </a:fillRef>
          <a:effectRef idx="1">
            <a:schemeClr val="dk1"/>
          </a:effectRef>
          <a:fontRef idx="minor">
            <a:schemeClr val="dk1"/>
          </a:fontRef>
        </p:style>
        <p:txBody>
          <a:bodyPr>
            <a:normAutofit/>
          </a:bodyPr>
          <a:lstStyle/>
          <a:p>
            <a:pPr algn="just"/>
            <a:r>
              <a:rPr lang="hr-HR" sz="3600" dirty="0"/>
              <a:t>            </a:t>
            </a:r>
            <a:r>
              <a:rPr lang="hr-HR" sz="3600" dirty="0">
                <a:solidFill>
                  <a:srgbClr val="FFC000"/>
                </a:solidFill>
              </a:rPr>
              <a:t>Pretraživanje časopisa po naslovu ili ISSN </a:t>
            </a:r>
          </a:p>
        </p:txBody>
      </p:sp>
      <p:pic>
        <p:nvPicPr>
          <p:cNvPr id="5" name="Content Placeholder 4">
            <a:extLst>
              <a:ext uri="{FF2B5EF4-FFF2-40B4-BE49-F238E27FC236}">
                <a16:creationId xmlns:a16="http://schemas.microsoft.com/office/drawing/2014/main" id="{4459B259-FBC7-427F-B45F-8E89B55BB780}"/>
              </a:ext>
            </a:extLst>
          </p:cNvPr>
          <p:cNvPicPr>
            <a:picLocks noGrp="1" noChangeAspect="1"/>
          </p:cNvPicPr>
          <p:nvPr>
            <p:ph idx="1"/>
          </p:nvPr>
        </p:nvPicPr>
        <p:blipFill>
          <a:blip r:embed="rId2"/>
          <a:stretch>
            <a:fillRect/>
          </a:stretch>
        </p:blipFill>
        <p:spPr>
          <a:xfrm>
            <a:off x="1" y="1690689"/>
            <a:ext cx="12191999" cy="2250301"/>
          </a:xfrm>
        </p:spPr>
      </p:pic>
      <p:sp>
        <p:nvSpPr>
          <p:cNvPr id="3" name="Pravokutnik 2">
            <a:extLst>
              <a:ext uri="{FF2B5EF4-FFF2-40B4-BE49-F238E27FC236}">
                <a16:creationId xmlns:a16="http://schemas.microsoft.com/office/drawing/2014/main" id="{933C6BF7-AFEC-2A96-AC0E-B514D695BFEE}"/>
              </a:ext>
            </a:extLst>
          </p:cNvPr>
          <p:cNvSpPr/>
          <p:nvPr/>
        </p:nvSpPr>
        <p:spPr>
          <a:xfrm>
            <a:off x="1884784" y="3940989"/>
            <a:ext cx="6634065" cy="291701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hr-HR" dirty="0"/>
              <a:t>Za određeni časopis potrebno je unijeti naslov ili ISSN</a:t>
            </a:r>
          </a:p>
        </p:txBody>
      </p:sp>
      <p:sp>
        <p:nvSpPr>
          <p:cNvPr id="6" name="Strelica: ulijevo 5">
            <a:extLst>
              <a:ext uri="{FF2B5EF4-FFF2-40B4-BE49-F238E27FC236}">
                <a16:creationId xmlns:a16="http://schemas.microsoft.com/office/drawing/2014/main" id="{19C1DBBB-F071-5C9A-FC7B-3910D686FEED}"/>
              </a:ext>
            </a:extLst>
          </p:cNvPr>
          <p:cNvSpPr/>
          <p:nvPr/>
        </p:nvSpPr>
        <p:spPr>
          <a:xfrm>
            <a:off x="8789437" y="2815839"/>
            <a:ext cx="978408" cy="484632"/>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07705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70CE-7859-99F8-B817-BF90535BF9AB}"/>
              </a:ext>
            </a:extLst>
          </p:cNvPr>
          <p:cNvSpPr>
            <a:spLocks noGrp="1"/>
          </p:cNvSpPr>
          <p:nvPr>
            <p:ph type="title"/>
          </p:nvPr>
        </p:nvSpPr>
        <p:spPr>
          <a:xfrm>
            <a:off x="0" y="0"/>
            <a:ext cx="12192000" cy="1566863"/>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ctr"/>
            <a:r>
              <a:rPr lang="hr-HR" dirty="0"/>
              <a:t>Pristup E-Izvorima</a:t>
            </a:r>
            <a:endParaRPr lang="en-GB" dirty="0"/>
          </a:p>
        </p:txBody>
      </p:sp>
      <p:pic>
        <p:nvPicPr>
          <p:cNvPr id="5" name="Content Placeholder 4">
            <a:extLst>
              <a:ext uri="{FF2B5EF4-FFF2-40B4-BE49-F238E27FC236}">
                <a16:creationId xmlns:a16="http://schemas.microsoft.com/office/drawing/2014/main" id="{E7CEA737-25BE-3BB9-9736-4FA55ECF5E68}"/>
              </a:ext>
            </a:extLst>
          </p:cNvPr>
          <p:cNvPicPr>
            <a:picLocks noGrp="1" noChangeAspect="1"/>
          </p:cNvPicPr>
          <p:nvPr>
            <p:ph idx="1"/>
          </p:nvPr>
        </p:nvPicPr>
        <p:blipFill>
          <a:blip r:embed="rId2"/>
          <a:stretch>
            <a:fillRect/>
          </a:stretch>
        </p:blipFill>
        <p:spPr>
          <a:xfrm>
            <a:off x="117893" y="2264784"/>
            <a:ext cx="5713563" cy="2833731"/>
          </a:xfrm>
          <a:prstGeom prst="rect">
            <a:avLst/>
          </a:prstGeom>
          <a:ln/>
        </p:spPr>
        <p:style>
          <a:lnRef idx="2">
            <a:schemeClr val="accent4"/>
          </a:lnRef>
          <a:fillRef idx="1">
            <a:schemeClr val="lt1"/>
          </a:fillRef>
          <a:effectRef idx="0">
            <a:schemeClr val="accent4"/>
          </a:effectRef>
          <a:fontRef idx="minor">
            <a:schemeClr val="dk1"/>
          </a:fontRef>
        </p:style>
      </p:pic>
      <p:sp>
        <p:nvSpPr>
          <p:cNvPr id="13" name="Oval 12">
            <a:extLst>
              <a:ext uri="{FF2B5EF4-FFF2-40B4-BE49-F238E27FC236}">
                <a16:creationId xmlns:a16="http://schemas.microsoft.com/office/drawing/2014/main" id="{27F90A6B-5A3D-C1D3-E041-9A3CAA31E5CD}"/>
              </a:ext>
            </a:extLst>
          </p:cNvPr>
          <p:cNvSpPr/>
          <p:nvPr/>
        </p:nvSpPr>
        <p:spPr>
          <a:xfrm>
            <a:off x="1785668" y="3769743"/>
            <a:ext cx="914400" cy="91440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sp>
        <p:nvSpPr>
          <p:cNvPr id="16" name="TextBox 15">
            <a:extLst>
              <a:ext uri="{FF2B5EF4-FFF2-40B4-BE49-F238E27FC236}">
                <a16:creationId xmlns:a16="http://schemas.microsoft.com/office/drawing/2014/main" id="{623B6610-4959-35F7-5E2C-4D880E984F20}"/>
              </a:ext>
            </a:extLst>
          </p:cNvPr>
          <p:cNvSpPr txBox="1"/>
          <p:nvPr/>
        </p:nvSpPr>
        <p:spPr>
          <a:xfrm>
            <a:off x="7198745" y="3344189"/>
            <a:ext cx="4672641" cy="17543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r>
              <a:rPr lang="hr-HR" dirty="0"/>
              <a:t>N</a:t>
            </a:r>
            <a:r>
              <a:rPr lang="en-GB" dirty="0" err="1"/>
              <a:t>aslov</a:t>
            </a:r>
            <a:r>
              <a:rPr lang="en-GB" dirty="0"/>
              <a:t> </a:t>
            </a:r>
            <a:r>
              <a:rPr lang="hr-HR" dirty="0"/>
              <a:t>koji je </a:t>
            </a:r>
            <a:r>
              <a:rPr lang="en-GB" dirty="0" err="1"/>
              <a:t>dostupan</a:t>
            </a:r>
            <a:r>
              <a:rPr lang="en-GB" dirty="0"/>
              <a:t> u </a:t>
            </a:r>
            <a:r>
              <a:rPr lang="en-GB" dirty="0" err="1"/>
              <a:t>elektroničkom</a:t>
            </a:r>
            <a:r>
              <a:rPr lang="hr-HR" dirty="0"/>
              <a:t> obliku može se preuzeti kao:</a:t>
            </a:r>
          </a:p>
          <a:p>
            <a:pPr marL="285750" indent="-285750" algn="just">
              <a:buFont typeface="Arial" panose="020B0604020202020204" pitchFamily="34" charset="0"/>
              <a:buChar char="•"/>
            </a:pPr>
            <a:r>
              <a:rPr lang="hr-HR" dirty="0"/>
              <a:t>Preuzmi PDF</a:t>
            </a:r>
          </a:p>
          <a:p>
            <a:pPr marL="285750" indent="-285750">
              <a:buFont typeface="Arial" panose="020B0604020202020204" pitchFamily="34" charset="0"/>
              <a:buChar char="•"/>
            </a:pPr>
            <a:endParaRPr lang="hr-HR" dirty="0"/>
          </a:p>
          <a:p>
            <a:pPr marL="285750" indent="-285750">
              <a:buFont typeface="Arial" panose="020B0604020202020204" pitchFamily="34" charset="0"/>
              <a:buChar char="•"/>
            </a:pPr>
            <a:r>
              <a:rPr lang="hr-HR" dirty="0"/>
              <a:t>Čitajte na mreži</a:t>
            </a:r>
          </a:p>
          <a:p>
            <a:pPr marL="285750" indent="-285750">
              <a:buFont typeface="Arial" panose="020B0604020202020204" pitchFamily="34" charset="0"/>
              <a:buChar char="•"/>
            </a:pPr>
            <a:endParaRPr lang="en-GB" dirty="0"/>
          </a:p>
        </p:txBody>
      </p:sp>
      <p:sp>
        <p:nvSpPr>
          <p:cNvPr id="17" name="Title 1">
            <a:extLst>
              <a:ext uri="{FF2B5EF4-FFF2-40B4-BE49-F238E27FC236}">
                <a16:creationId xmlns:a16="http://schemas.microsoft.com/office/drawing/2014/main" id="{B51514AC-E390-C704-4EFB-F4E67BAEE804}"/>
              </a:ext>
            </a:extLst>
          </p:cNvPr>
          <p:cNvSpPr txBox="1">
            <a:spLocks/>
          </p:cNvSpPr>
          <p:nvPr/>
        </p:nvSpPr>
        <p:spPr>
          <a:xfrm>
            <a:off x="0" y="1"/>
            <a:ext cx="12192000" cy="1690688"/>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hr-HR" sz="3600" dirty="0"/>
              <a:t>   </a:t>
            </a:r>
            <a:r>
              <a:rPr lang="hr-HR" sz="3600" dirty="0">
                <a:solidFill>
                  <a:srgbClr val="FFC000"/>
                </a:solidFill>
              </a:rPr>
              <a:t>Pristup E-izvorima</a:t>
            </a:r>
          </a:p>
        </p:txBody>
      </p:sp>
      <p:sp>
        <p:nvSpPr>
          <p:cNvPr id="46" name="Oval 45">
            <a:extLst>
              <a:ext uri="{FF2B5EF4-FFF2-40B4-BE49-F238E27FC236}">
                <a16:creationId xmlns:a16="http://schemas.microsoft.com/office/drawing/2014/main" id="{B84802F2-4971-54E1-A14C-0C28C81DAFF9}"/>
              </a:ext>
            </a:extLst>
          </p:cNvPr>
          <p:cNvSpPr/>
          <p:nvPr/>
        </p:nvSpPr>
        <p:spPr>
          <a:xfrm>
            <a:off x="1785669" y="4100582"/>
            <a:ext cx="1213812" cy="30207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7" name="Oval 46">
            <a:extLst>
              <a:ext uri="{FF2B5EF4-FFF2-40B4-BE49-F238E27FC236}">
                <a16:creationId xmlns:a16="http://schemas.microsoft.com/office/drawing/2014/main" id="{0F8E6B90-6E3D-09E7-BE7F-062E17F3D1AC}"/>
              </a:ext>
            </a:extLst>
          </p:cNvPr>
          <p:cNvSpPr/>
          <p:nvPr/>
        </p:nvSpPr>
        <p:spPr>
          <a:xfrm>
            <a:off x="842513" y="4100582"/>
            <a:ext cx="848266" cy="30207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55376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2BA30-BAA2-49CB-A93F-2EDF6D68D433}"/>
              </a:ext>
            </a:extLst>
          </p:cNvPr>
          <p:cNvSpPr>
            <a:spLocks noGrp="1"/>
          </p:cNvSpPr>
          <p:nvPr>
            <p:ph type="title"/>
          </p:nvPr>
        </p:nvSpPr>
        <p:spPr>
          <a:xfrm>
            <a:off x="0" y="1"/>
            <a:ext cx="12192000" cy="693321"/>
          </a:xfrm>
        </p:spPr>
        <p:style>
          <a:lnRef idx="1">
            <a:schemeClr val="dk1"/>
          </a:lnRef>
          <a:fillRef idx="2">
            <a:schemeClr val="dk1"/>
          </a:fillRef>
          <a:effectRef idx="1">
            <a:schemeClr val="dk1"/>
          </a:effectRef>
          <a:fontRef idx="minor">
            <a:schemeClr val="dk1"/>
          </a:fontRef>
        </p:style>
        <p:txBody>
          <a:bodyPr>
            <a:normAutofit fontScale="90000"/>
          </a:bodyPr>
          <a:lstStyle/>
          <a:p>
            <a:r>
              <a:rPr lang="hr-HR" dirty="0"/>
              <a:t>                     </a:t>
            </a:r>
            <a:r>
              <a:rPr lang="hr-HR" dirty="0">
                <a:solidFill>
                  <a:srgbClr val="FFC000"/>
                </a:solidFill>
              </a:rPr>
              <a:t>Kako naručiti knjigu ili časopis?</a:t>
            </a:r>
          </a:p>
        </p:txBody>
      </p:sp>
      <p:pic>
        <p:nvPicPr>
          <p:cNvPr id="5" name="Content Placeholder 4">
            <a:extLst>
              <a:ext uri="{FF2B5EF4-FFF2-40B4-BE49-F238E27FC236}">
                <a16:creationId xmlns:a16="http://schemas.microsoft.com/office/drawing/2014/main" id="{FA285F6C-AACF-48EF-BC22-F153974E8238}"/>
              </a:ext>
            </a:extLst>
          </p:cNvPr>
          <p:cNvPicPr>
            <a:picLocks noGrp="1" noChangeAspect="1"/>
          </p:cNvPicPr>
          <p:nvPr>
            <p:ph idx="1"/>
          </p:nvPr>
        </p:nvPicPr>
        <p:blipFill>
          <a:blip r:embed="rId2"/>
          <a:stretch>
            <a:fillRect/>
          </a:stretch>
        </p:blipFill>
        <p:spPr>
          <a:xfrm>
            <a:off x="0" y="693322"/>
            <a:ext cx="6545425" cy="3085576"/>
          </a:xfrm>
          <a:ln>
            <a:solidFill>
              <a:srgbClr val="00B050"/>
            </a:solidFill>
          </a:ln>
        </p:spPr>
        <p:style>
          <a:lnRef idx="2">
            <a:schemeClr val="accent2"/>
          </a:lnRef>
          <a:fillRef idx="1">
            <a:schemeClr val="lt1"/>
          </a:fillRef>
          <a:effectRef idx="0">
            <a:schemeClr val="accent2"/>
          </a:effectRef>
          <a:fontRef idx="minor">
            <a:schemeClr val="dk1"/>
          </a:fontRef>
        </p:style>
      </p:pic>
      <p:pic>
        <p:nvPicPr>
          <p:cNvPr id="7" name="Picture 6">
            <a:extLst>
              <a:ext uri="{FF2B5EF4-FFF2-40B4-BE49-F238E27FC236}">
                <a16:creationId xmlns:a16="http://schemas.microsoft.com/office/drawing/2014/main" id="{27CB89FE-C897-45B0-89ED-520CA0873750}"/>
              </a:ext>
            </a:extLst>
          </p:cNvPr>
          <p:cNvPicPr>
            <a:picLocks noChangeAspect="1"/>
          </p:cNvPicPr>
          <p:nvPr/>
        </p:nvPicPr>
        <p:blipFill>
          <a:blip r:embed="rId3"/>
          <a:stretch>
            <a:fillRect/>
          </a:stretch>
        </p:blipFill>
        <p:spPr>
          <a:xfrm>
            <a:off x="0" y="3711638"/>
            <a:ext cx="6545425" cy="3079100"/>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pic>
      <p:sp>
        <p:nvSpPr>
          <p:cNvPr id="4" name="TekstniOkvir 3">
            <a:extLst>
              <a:ext uri="{FF2B5EF4-FFF2-40B4-BE49-F238E27FC236}">
                <a16:creationId xmlns:a16="http://schemas.microsoft.com/office/drawing/2014/main" id="{DA1A0F7F-B032-2D4D-DDFF-B52508E88127}"/>
              </a:ext>
            </a:extLst>
          </p:cNvPr>
          <p:cNvSpPr txBox="1"/>
          <p:nvPr/>
        </p:nvSpPr>
        <p:spPr>
          <a:xfrm>
            <a:off x="6783355" y="1073020"/>
            <a:ext cx="4842588" cy="14773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r>
              <a:rPr lang="hr-HR" dirty="0"/>
              <a:t>  Provjeriti dostupnost primjerka za posudbu</a:t>
            </a:r>
          </a:p>
          <a:p>
            <a:r>
              <a:rPr lang="hr-HR" dirty="0"/>
              <a:t>   </a:t>
            </a:r>
          </a:p>
          <a:p>
            <a:r>
              <a:rPr lang="hr-HR" dirty="0"/>
              <a:t>  Provjeriti namjenu korištenja :  - čitaonica</a:t>
            </a:r>
          </a:p>
          <a:p>
            <a:r>
              <a:rPr lang="hr-HR" dirty="0"/>
              <a:t>                                                         - Izvan knjižnice</a:t>
            </a:r>
          </a:p>
          <a:p>
            <a:endParaRPr lang="hr-HR" dirty="0"/>
          </a:p>
        </p:txBody>
      </p:sp>
      <p:sp>
        <p:nvSpPr>
          <p:cNvPr id="9" name="TekstniOkvir 8">
            <a:extLst>
              <a:ext uri="{FF2B5EF4-FFF2-40B4-BE49-F238E27FC236}">
                <a16:creationId xmlns:a16="http://schemas.microsoft.com/office/drawing/2014/main" id="{D7BD6187-4A24-668C-B124-6CB39CD42295}"/>
              </a:ext>
            </a:extLst>
          </p:cNvPr>
          <p:cNvSpPr txBox="1"/>
          <p:nvPr/>
        </p:nvSpPr>
        <p:spPr>
          <a:xfrm>
            <a:off x="6783355" y="4307653"/>
            <a:ext cx="4767942" cy="923330"/>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hr-HR" dirty="0"/>
              <a:t>         Klikom na zahtjev ispuniti online obrazac i   	poslati ga</a:t>
            </a:r>
          </a:p>
          <a:p>
            <a:endParaRPr lang="hr-HR" dirty="0"/>
          </a:p>
        </p:txBody>
      </p:sp>
      <p:sp>
        <p:nvSpPr>
          <p:cNvPr id="10" name="TekstniOkvir 9">
            <a:extLst>
              <a:ext uri="{FF2B5EF4-FFF2-40B4-BE49-F238E27FC236}">
                <a16:creationId xmlns:a16="http://schemas.microsoft.com/office/drawing/2014/main" id="{BBB43D65-B712-4E4B-6477-6C18FB879CCC}"/>
              </a:ext>
            </a:extLst>
          </p:cNvPr>
          <p:cNvSpPr txBox="1"/>
          <p:nvPr/>
        </p:nvSpPr>
        <p:spPr>
          <a:xfrm>
            <a:off x="6858001" y="6143162"/>
            <a:ext cx="4767942" cy="36933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r>
              <a:rPr lang="hr-HR" dirty="0"/>
              <a:t>Naručena građa korisnika čeka u knjižnici</a:t>
            </a:r>
          </a:p>
        </p:txBody>
      </p:sp>
      <p:sp>
        <p:nvSpPr>
          <p:cNvPr id="3" name="TekstniOkvir 2">
            <a:extLst>
              <a:ext uri="{FF2B5EF4-FFF2-40B4-BE49-F238E27FC236}">
                <a16:creationId xmlns:a16="http://schemas.microsoft.com/office/drawing/2014/main" id="{763D643E-A175-1A68-5BCE-67815431917F}"/>
              </a:ext>
            </a:extLst>
          </p:cNvPr>
          <p:cNvSpPr txBox="1"/>
          <p:nvPr/>
        </p:nvSpPr>
        <p:spPr>
          <a:xfrm>
            <a:off x="5038531" y="5066522"/>
            <a:ext cx="184731" cy="369332"/>
          </a:xfrm>
          <a:prstGeom prst="rect">
            <a:avLst/>
          </a:prstGeom>
          <a:noFill/>
          <a:ln>
            <a:solidFill>
              <a:srgbClr val="00B050"/>
            </a:solidFill>
          </a:ln>
        </p:spPr>
        <p:txBody>
          <a:bodyPr wrap="none" rtlCol="0">
            <a:spAutoFit/>
          </a:bodyPr>
          <a:lstStyle/>
          <a:p>
            <a:endParaRPr lang="hr-HR" dirty="0"/>
          </a:p>
        </p:txBody>
      </p:sp>
    </p:spTree>
    <p:extLst>
      <p:ext uri="{BB962C8B-B14F-4D97-AF65-F5344CB8AC3E}">
        <p14:creationId xmlns:p14="http://schemas.microsoft.com/office/powerpoint/2010/main" val="2271334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644</TotalTime>
  <Words>513</Words>
  <Application>Microsoft Office PowerPoint</Application>
  <PresentationFormat>Widescreen</PresentationFormat>
  <Paragraphs>44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Wingdings</vt:lpstr>
      <vt:lpstr>Office Theme</vt:lpstr>
      <vt:lpstr>                                  Što sadržava naš novi online katalog</vt:lpstr>
      <vt:lpstr>Početna stranica i pristup katalogu                                                                         </vt:lpstr>
      <vt:lpstr>      Prednosti prijave u PRIMO (samo za članove):   -narudžba knjiga i časopisa   -samostalno produljenje roka posudbe   -zahtjev za skeniranje građe, međuknjižnična posudba, pristup e - izvorima   -praćenje zaduženja, rokova povrata i eventualnih  zakasnina  Djelatnici i studenti UNIPU se prijavljuju sa AAI@EduHr prijavom </vt:lpstr>
      <vt:lpstr>Ostali korisnici:  prijavljuju se korisničkim imenom i lozinkom koju dodjeljuje knjižnica na pultu odjela korisničkih usluga</vt:lpstr>
      <vt:lpstr>Pretraživanje kataloga: pojam, naslov, autor, ključne riječi…</vt:lpstr>
      <vt:lpstr>Po potrebi koristiti filtre  u desnoj traci kao i složeno pretraživanje</vt:lpstr>
      <vt:lpstr>            Pretraživanje časopisa po naslovu ili ISSN </vt:lpstr>
      <vt:lpstr>Pristup E-Izvorima</vt:lpstr>
      <vt:lpstr>                     Kako naručiti knjigu ili časopis?</vt:lpstr>
      <vt:lpstr>                         AI asistent za istraživanje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Upute za korisnike</dc:title>
  <dc:creator>Korisnik</dc:creator>
  <cp:lastModifiedBy>Karin Radetić</cp:lastModifiedBy>
  <cp:revision>31</cp:revision>
  <dcterms:created xsi:type="dcterms:W3CDTF">2026-02-25T12:18:59Z</dcterms:created>
  <dcterms:modified xsi:type="dcterms:W3CDTF">2026-02-26T12:03:54Z</dcterms:modified>
</cp:coreProperties>
</file>